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7"/>
          </a:solidFill>
        </a:fill>
      </a:tcStyle>
    </a:wholeTbl>
    <a:band2H>
      <a:tcTxStyle b="def" i="def"/>
      <a:tcStyle>
        <a:tcBdr/>
        <a:fill>
          <a:solidFill>
            <a:srgbClr val="EBECEC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1"/>
          </a:solidFill>
        </a:fill>
      </a:tcStyle>
    </a:wholeTbl>
    <a:band2H>
      <a:tcTxStyle b="def" i="def"/>
      <a:tcStyle>
        <a:tcBdr/>
        <a:fill>
          <a:solidFill>
            <a:srgbClr val="E6F0F8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4DC"/>
          </a:solidFill>
        </a:fill>
      </a:tcStyle>
    </a:wholeTbl>
    <a:band2H>
      <a:tcTxStyle b="def" i="def"/>
      <a:tcStyle>
        <a:tcBdr/>
        <a:fill>
          <a:solidFill>
            <a:srgbClr val="E8EAEE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101" name="Title Text"/>
          <p:cNvSpPr txBox="1"/>
          <p:nvPr>
            <p:ph type="title"/>
          </p:nvPr>
        </p:nvSpPr>
        <p:spPr>
          <a:xfrm>
            <a:off x="6629400" y="274639"/>
            <a:ext cx="2057400" cy="46783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74639"/>
            <a:ext cx="6019800" cy="46783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Body Level One…"/>
          <p:cNvSpPr txBox="1"/>
          <p:nvPr>
            <p:ph type="body" idx="1"/>
          </p:nvPr>
        </p:nvSpPr>
        <p:spPr>
          <a:xfrm>
            <a:off x="822960" y="1100627"/>
            <a:ext cx="7520941" cy="357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22960" y="365759"/>
            <a:ext cx="752094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822960" y="1097280"/>
            <a:ext cx="3533017" cy="463597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02692" indent="-202692">
              <a:defRPr sz="2800"/>
            </a:lvl2pPr>
            <a:lvl3pPr marL="468172" indent="-230428">
              <a:defRPr sz="2800"/>
            </a:lvl3pPr>
            <a:lvl4pPr marL="722376" indent="-256031">
              <a:defRPr sz="2800"/>
            </a:lvl4pPr>
            <a:lvl5pPr marL="956055" indent="-270255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822960" y="365759"/>
            <a:ext cx="752094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822960" y="365759"/>
            <a:ext cx="752094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822960" y="1097280"/>
            <a:ext cx="3605025" cy="3154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0" indent="457200">
              <a:spcBef>
                <a:spcPts val="0"/>
              </a:spcBef>
              <a:buSzTx/>
              <a:buNone/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0" indent="914400">
              <a:spcBef>
                <a:spcPts val="0"/>
              </a:spcBef>
              <a:buSzTx/>
              <a:buNone/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0" indent="1371600">
              <a:spcBef>
                <a:spcPts val="0"/>
              </a:spcBef>
              <a:buSzTx/>
              <a:buNone/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0" indent="1828800">
              <a:spcBef>
                <a:spcPts val="0"/>
              </a:spcBef>
              <a:buSzTx/>
              <a:buNone/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Text Placeholder 4"/>
          <p:cNvSpPr/>
          <p:nvPr>
            <p:ph type="body" sz="quarter" idx="13"/>
          </p:nvPr>
        </p:nvSpPr>
        <p:spPr>
          <a:xfrm>
            <a:off x="4700015" y="1097280"/>
            <a:ext cx="3616402" cy="31549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defRPr b="0" sz="14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822960" y="365759"/>
            <a:ext cx="752094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Trafford pilot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3114989" y="3154679"/>
            <a:ext cx="182441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Trafford pilot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Trafford pilot</a:t>
            </a: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822960" y="365759"/>
            <a:ext cx="7520941" cy="5486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idx="1"/>
          </p:nvPr>
        </p:nvSpPr>
        <p:spPr>
          <a:xfrm>
            <a:off x="822960" y="1100627"/>
            <a:ext cx="7520941" cy="357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683568" y="6452939"/>
            <a:ext cx="360040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pc="10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Reshaping Trafford Council </a:t>
            </a:r>
          </a:p>
        </p:txBody>
      </p:sp>
      <p:pic>
        <p:nvPicPr>
          <p:cNvPr id="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0" strike="noStrike" sz="2800" u="none">
          <a:ln>
            <a:noFill/>
          </a:ln>
          <a:solidFill>
            <a:srgbClr val="0080A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1pPr>
      <a:lvl2pPr marL="173736" marR="0" indent="-173736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2pPr>
      <a:lvl3pPr marL="402336" marR="0" indent="-164591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3pPr>
      <a:lvl4pPr marL="630936" marR="0" indent="-164591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4pPr>
      <a:lvl5pPr marL="859536" marR="0" indent="-173736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5pPr>
      <a:lvl6pPr marL="1146918" marR="0" indent="-223374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6pPr>
      <a:lvl7pPr marL="1400338" marR="0" indent="-211618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7pPr>
      <a:lvl8pPr marL="1628938" marR="0" indent="-211618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8pPr>
      <a:lvl9pPr marL="1839250" marR="0" indent="-211618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▪"/>
        <a:tabLst/>
        <a:defRPr b="1" baseline="0" cap="none" i="0" spc="0" strike="noStrike" sz="1800" u="none">
          <a:ln>
            <a:noFill/>
          </a:ln>
          <a:solidFill>
            <a:srgbClr val="3D3E3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raffordDataLab/projects/tree/master/opengovintelligence" TargetMode="External"/><Relationship Id="rId3" Type="http://schemas.openxmlformats.org/officeDocument/2006/relationships/image" Target="../media/image5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3"/>
          <p:cNvSpPr txBox="1"/>
          <p:nvPr/>
        </p:nvSpPr>
        <p:spPr>
          <a:xfrm>
            <a:off x="0" y="5445223"/>
            <a:ext cx="8780572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z="4000">
                <a:solidFill>
                  <a:srgbClr val="0080A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OGI Trafford pilot          </a:t>
            </a:r>
            <a:r>
              <a:rPr b="0">
                <a:solidFill>
                  <a:srgbClr val="3D3E3F"/>
                </a:solidFill>
              </a:rPr>
              <a:t>Adrian Bates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- Literature revie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- Literature review</a:t>
            </a:r>
          </a:p>
          <a:p>
            <a:pPr marL="0" indent="0"/>
            <a:r>
              <a:t>- Available open datasets</a:t>
            </a:r>
          </a:p>
          <a:p>
            <a:pPr marL="0" indent="0"/>
            <a:r>
              <a:t>- Spatial analysis techniques</a:t>
            </a:r>
          </a:p>
        </p:txBody>
      </p:sp>
      <p:sp>
        <p:nvSpPr>
          <p:cNvPr id="150" name="Co-creation: Trafford Data 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Co-creation: Trafford Data 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pp 1.0"/>
          <p:cNvSpPr txBox="1"/>
          <p:nvPr>
            <p:ph type="title"/>
          </p:nvPr>
        </p:nvSpPr>
        <p:spPr>
          <a:xfrm>
            <a:off x="3768947" y="3154679"/>
            <a:ext cx="1606106" cy="548641"/>
          </a:xfrm>
          <a:prstGeom prst="rect">
            <a:avLst/>
          </a:prstGeom>
        </p:spPr>
        <p:txBody>
          <a:bodyPr/>
          <a:lstStyle/>
          <a:p>
            <a:pPr/>
            <a:r>
              <a:t>App 1.0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eta_app_map.png" descr="beta_app_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7" y="-9664"/>
            <a:ext cx="9037906" cy="6877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eta_app_charts.png" descr="beta_app_cha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" y="0"/>
            <a:ext cx="906018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“I’m amazed that that is the result of the workshop because I didn’t feel that I contributed that much [..] However, if you’d asked me after what it is that I wanted that is it.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 marL="0" indent="466344">
              <a:buSzTx/>
              <a:buNone/>
              <a:defRPr i="1"/>
            </a:pPr>
          </a:p>
          <a:p>
            <a:pPr lvl="1" marL="0" indent="0">
              <a:buSzTx/>
              <a:buNone/>
              <a:defRPr i="1"/>
            </a:pPr>
            <a:r>
              <a:t>“I’m amazed that that is the result of the workshop because I didn’t feel that I contributed that much [..] However, if you’d asked me after what it is that I wanted that is it.”</a:t>
            </a:r>
          </a:p>
          <a:p>
            <a:pPr lvl="3" marL="0" indent="466344">
              <a:buSzTx/>
              <a:buNone/>
              <a:defRPr i="1"/>
            </a:pPr>
          </a:p>
          <a:p>
            <a:pPr lvl="3" marL="0" indent="466344">
              <a:buSzTx/>
              <a:buNone/>
            </a:pPr>
            <a:r>
              <a:t>Jobcentre Plus manager at user testing workshop,                    11 November 2017</a:t>
            </a:r>
          </a:p>
        </p:txBody>
      </p:sp>
      <p:sp>
        <p:nvSpPr>
          <p:cNvPr id="159" name="Co-creation: DW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Co-creation: DWP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- Interactive maps and char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- Interactive maps and charts</a:t>
            </a:r>
          </a:p>
          <a:p>
            <a:pPr marL="0" indent="0"/>
            <a:r>
              <a:t>- Benchmarking</a:t>
            </a:r>
          </a:p>
          <a:p>
            <a:pPr marL="0" indent="0"/>
            <a:r>
              <a:t>- Data download</a:t>
            </a:r>
          </a:p>
        </p:txBody>
      </p:sp>
      <p:sp>
        <p:nvSpPr>
          <p:cNvPr id="162" name="Wish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Wish list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006" y="817247"/>
            <a:ext cx="550663" cy="63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006" y="1588822"/>
            <a:ext cx="550663" cy="63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006" y="1198209"/>
            <a:ext cx="550663" cy="63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684" y="4671076"/>
            <a:ext cx="1495350" cy="149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- Additional data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- Additional datasets</a:t>
            </a:r>
          </a:p>
          <a:p>
            <a:pPr marL="0" indent="0"/>
            <a:r>
              <a:t>- Option to render map by local authority</a:t>
            </a:r>
          </a:p>
        </p:txBody>
      </p:sp>
      <p:sp>
        <p:nvSpPr>
          <p:cNvPr id="169" name="Wish list: upda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Wish list: updated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ad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Roadmap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28008" y="1659938"/>
            <a:ext cx="1616679" cy="190501"/>
            <a:chOff x="0" y="0"/>
            <a:chExt cx="1616678" cy="190500"/>
          </a:xfrm>
        </p:grpSpPr>
        <p:sp>
          <p:nvSpPr>
            <p:cNvPr id="172" name="Line"/>
            <p:cNvSpPr/>
            <p:nvPr/>
          </p:nvSpPr>
          <p:spPr>
            <a:xfrm>
              <a:off x="0" y="95250"/>
              <a:ext cx="1416666" cy="0"/>
            </a:xfrm>
            <a:prstGeom prst="lin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Circle"/>
            <p:cNvSpPr/>
            <p:nvPr/>
          </p:nvSpPr>
          <p:spPr>
            <a:xfrm>
              <a:off x="1426178" y="0"/>
              <a:ext cx="190501" cy="190500"/>
            </a:xfrm>
            <a:prstGeom prst="ellips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2242554" y="2957670"/>
            <a:ext cx="1628569" cy="185264"/>
            <a:chOff x="0" y="0"/>
            <a:chExt cx="1628568" cy="185262"/>
          </a:xfrm>
        </p:grpSpPr>
        <p:sp>
          <p:nvSpPr>
            <p:cNvPr id="175" name="Line"/>
            <p:cNvSpPr/>
            <p:nvPr/>
          </p:nvSpPr>
          <p:spPr>
            <a:xfrm>
              <a:off x="0" y="86281"/>
              <a:ext cx="1416666" cy="1"/>
            </a:xfrm>
            <a:prstGeom prst="lin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Circle"/>
            <p:cNvSpPr/>
            <p:nvPr/>
          </p:nvSpPr>
          <p:spPr>
            <a:xfrm>
              <a:off x="1431745" y="0"/>
              <a:ext cx="196824" cy="185263"/>
            </a:xfrm>
            <a:prstGeom prst="ellips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8" name="Line"/>
          <p:cNvSpPr/>
          <p:nvPr/>
        </p:nvSpPr>
        <p:spPr>
          <a:xfrm>
            <a:off x="839831" y="2473904"/>
            <a:ext cx="2862966" cy="1"/>
          </a:xfrm>
          <a:prstGeom prst="line">
            <a:avLst/>
          </a:prstGeom>
          <a:ln w="38100">
            <a:solidFill>
              <a:srgbClr val="6B7988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Circle"/>
          <p:cNvSpPr/>
          <p:nvPr/>
        </p:nvSpPr>
        <p:spPr>
          <a:xfrm>
            <a:off x="3684966" y="2381785"/>
            <a:ext cx="196823" cy="185264"/>
          </a:xfrm>
          <a:prstGeom prst="ellipse">
            <a:avLst/>
          </a:prstGeom>
          <a:ln w="38100">
            <a:solidFill>
              <a:srgbClr val="6B7988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0" name="Implement…"/>
          <p:cNvSpPr txBox="1"/>
          <p:nvPr/>
        </p:nvSpPr>
        <p:spPr>
          <a:xfrm>
            <a:off x="806272" y="998868"/>
            <a:ext cx="1043103" cy="69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Implement </a:t>
            </a:r>
          </a:p>
          <a:p>
            <a:pPr>
              <a:defRPr sz="1400"/>
            </a:pPr>
            <a:r>
              <a:t>new </a:t>
            </a:r>
          </a:p>
          <a:p>
            <a:pPr>
              <a:defRPr sz="1400"/>
            </a:pPr>
            <a:r>
              <a:t>features</a:t>
            </a:r>
          </a:p>
        </p:txBody>
      </p:sp>
      <p:sp>
        <p:nvSpPr>
          <p:cNvPr id="181" name="Add data…"/>
          <p:cNvSpPr txBox="1"/>
          <p:nvPr/>
        </p:nvSpPr>
        <p:spPr>
          <a:xfrm>
            <a:off x="829695" y="1938600"/>
            <a:ext cx="1447776" cy="49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Add data </a:t>
            </a:r>
          </a:p>
          <a:p>
            <a:pPr>
              <a:defRPr sz="1400"/>
            </a:pPr>
            <a:r>
              <a:t>to GM DataStore</a:t>
            </a:r>
          </a:p>
        </p:txBody>
      </p:sp>
      <p:sp>
        <p:nvSpPr>
          <p:cNvPr id="182" name="Gather feedback"/>
          <p:cNvSpPr txBox="1"/>
          <p:nvPr/>
        </p:nvSpPr>
        <p:spPr>
          <a:xfrm>
            <a:off x="2204302" y="2687122"/>
            <a:ext cx="1431241" cy="28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Gather feedback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3715451" y="3539905"/>
            <a:ext cx="1616679" cy="190501"/>
            <a:chOff x="0" y="0"/>
            <a:chExt cx="1616678" cy="190500"/>
          </a:xfrm>
        </p:grpSpPr>
        <p:sp>
          <p:nvSpPr>
            <p:cNvPr id="183" name="Line"/>
            <p:cNvSpPr/>
            <p:nvPr/>
          </p:nvSpPr>
          <p:spPr>
            <a:xfrm>
              <a:off x="0" y="95250"/>
              <a:ext cx="1416666" cy="0"/>
            </a:xfrm>
            <a:prstGeom prst="lin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Circle"/>
            <p:cNvSpPr/>
            <p:nvPr/>
          </p:nvSpPr>
          <p:spPr>
            <a:xfrm>
              <a:off x="1426178" y="0"/>
              <a:ext cx="190501" cy="190500"/>
            </a:xfrm>
            <a:prstGeom prst="ellips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6" name="Add CubiQL"/>
          <p:cNvSpPr txBox="1"/>
          <p:nvPr/>
        </p:nvSpPr>
        <p:spPr>
          <a:xfrm>
            <a:off x="3684537" y="3298505"/>
            <a:ext cx="1085775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Add CubiQL</a:t>
            </a:r>
          </a:p>
        </p:txBody>
      </p:sp>
      <p:grpSp>
        <p:nvGrpSpPr>
          <p:cNvPr id="189" name="Group"/>
          <p:cNvGrpSpPr/>
          <p:nvPr/>
        </p:nvGrpSpPr>
        <p:grpSpPr>
          <a:xfrm>
            <a:off x="5239998" y="4075285"/>
            <a:ext cx="1628569" cy="185264"/>
            <a:chOff x="0" y="0"/>
            <a:chExt cx="1628568" cy="185262"/>
          </a:xfrm>
        </p:grpSpPr>
        <p:sp>
          <p:nvSpPr>
            <p:cNvPr id="187" name="Line"/>
            <p:cNvSpPr/>
            <p:nvPr/>
          </p:nvSpPr>
          <p:spPr>
            <a:xfrm>
              <a:off x="0" y="92631"/>
              <a:ext cx="1416666" cy="1"/>
            </a:xfrm>
            <a:prstGeom prst="lin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Circle"/>
            <p:cNvSpPr/>
            <p:nvPr/>
          </p:nvSpPr>
          <p:spPr>
            <a:xfrm>
              <a:off x="1431745" y="-1"/>
              <a:ext cx="196824" cy="185264"/>
            </a:xfrm>
            <a:prstGeom prst="ellips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0" name="Gather feedback"/>
          <p:cNvSpPr txBox="1"/>
          <p:nvPr/>
        </p:nvSpPr>
        <p:spPr>
          <a:xfrm>
            <a:off x="5201747" y="3804737"/>
            <a:ext cx="1431240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Gather feedback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6773236" y="4597482"/>
            <a:ext cx="1616679" cy="190501"/>
            <a:chOff x="0" y="0"/>
            <a:chExt cx="1616678" cy="190500"/>
          </a:xfrm>
        </p:grpSpPr>
        <p:sp>
          <p:nvSpPr>
            <p:cNvPr id="191" name="Line"/>
            <p:cNvSpPr/>
            <p:nvPr/>
          </p:nvSpPr>
          <p:spPr>
            <a:xfrm>
              <a:off x="0" y="95250"/>
              <a:ext cx="1416666" cy="0"/>
            </a:xfrm>
            <a:prstGeom prst="lin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Circle"/>
            <p:cNvSpPr/>
            <p:nvPr/>
          </p:nvSpPr>
          <p:spPr>
            <a:xfrm>
              <a:off x="1426178" y="0"/>
              <a:ext cx="190501" cy="190500"/>
            </a:xfrm>
            <a:prstGeom prst="ellipse">
              <a:avLst/>
            </a:prstGeom>
            <a:noFill/>
            <a:ln w="38100" cap="flat">
              <a:solidFill>
                <a:srgbClr val="FC672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4" name="Co-implement"/>
          <p:cNvSpPr txBox="1"/>
          <p:nvPr/>
        </p:nvSpPr>
        <p:spPr>
          <a:xfrm>
            <a:off x="6742322" y="4356083"/>
            <a:ext cx="1237260" cy="28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Co-implement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6779991" y="4874148"/>
            <a:ext cx="1628569" cy="185264"/>
            <a:chOff x="0" y="0"/>
            <a:chExt cx="1628568" cy="185262"/>
          </a:xfrm>
        </p:grpSpPr>
        <p:sp>
          <p:nvSpPr>
            <p:cNvPr id="195" name="Line"/>
            <p:cNvSpPr/>
            <p:nvPr/>
          </p:nvSpPr>
          <p:spPr>
            <a:xfrm>
              <a:off x="0" y="92631"/>
              <a:ext cx="1416666" cy="1"/>
            </a:xfrm>
            <a:prstGeom prst="lin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Circle"/>
            <p:cNvSpPr/>
            <p:nvPr/>
          </p:nvSpPr>
          <p:spPr>
            <a:xfrm>
              <a:off x="1431745" y="-1"/>
              <a:ext cx="196824" cy="185264"/>
            </a:xfrm>
            <a:prstGeom prst="ellipse">
              <a:avLst/>
            </a:prstGeom>
            <a:noFill/>
            <a:ln w="38100" cap="flat">
              <a:solidFill>
                <a:srgbClr val="81B81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penGovIntelligence folder in GitHub rep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  <a:p>
            <a:pPr marL="0" indent="0"/>
          </a:p>
          <a:p>
            <a:pPr marL="0" indent="0"/>
            <a:r>
              <a:t>OpenGovIntelligence folder in </a:t>
            </a:r>
            <a:r>
              <a:rPr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2" invalidUrl="" action="" tgtFrame="" tooltip="" history="1" highlightClick="0" endSnd="0"/>
              </a:rPr>
              <a:t>GitHub repo</a:t>
            </a:r>
          </a:p>
        </p:txBody>
      </p:sp>
      <p:sp>
        <p:nvSpPr>
          <p:cNvPr id="200" name="Dissemi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Dissemination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5537" y="1491135"/>
            <a:ext cx="1399364" cy="116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Questions?"/>
          <p:cNvSpPr txBox="1"/>
          <p:nvPr>
            <p:ph type="title"/>
          </p:nvPr>
        </p:nvSpPr>
        <p:spPr>
          <a:xfrm>
            <a:off x="3422876" y="3154679"/>
            <a:ext cx="2298248" cy="548641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o co-create an interactive tool that draws on Linked Open Statistical Data to help inform the delivery of Jobcentre Plus services in Greater Mancheste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To co-create an interactive tool that draws on Linked Open Statistical Data to help inform the delivery of Jobcentre Plus services in Greater Manchester.</a:t>
            </a:r>
          </a:p>
        </p:txBody>
      </p:sp>
      <p:sp>
        <p:nvSpPr>
          <p:cNvPr id="115" name="Ai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eford_JCP.png" descr="Streford_JC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54411" cy="6896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ypical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roles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1879600" y="1272693"/>
            <a:ext cx="5533660" cy="4134814"/>
            <a:chOff x="0" y="0"/>
            <a:chExt cx="5533659" cy="4134813"/>
          </a:xfrm>
        </p:grpSpPr>
        <p:sp>
          <p:nvSpPr>
            <p:cNvPr id="120" name="Oval"/>
            <p:cNvSpPr/>
            <p:nvPr/>
          </p:nvSpPr>
          <p:spPr>
            <a:xfrm>
              <a:off x="2333446" y="941666"/>
              <a:ext cx="3200214" cy="3193148"/>
            </a:xfrm>
            <a:prstGeom prst="ellipse">
              <a:avLst/>
            </a:prstGeom>
            <a:noFill/>
            <a:ln w="12700" cap="flat">
              <a:solidFill>
                <a:srgbClr val="797979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" name="Oval"/>
            <p:cNvSpPr/>
            <p:nvPr/>
          </p:nvSpPr>
          <p:spPr>
            <a:xfrm>
              <a:off x="0" y="941666"/>
              <a:ext cx="3200214" cy="3193148"/>
            </a:xfrm>
            <a:prstGeom prst="ellipse">
              <a:avLst/>
            </a:prstGeom>
            <a:noFill/>
            <a:ln w="12700" cap="flat">
              <a:solidFill>
                <a:srgbClr val="797979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2" name="Pilot"/>
            <p:cNvSpPr txBox="1"/>
            <p:nvPr/>
          </p:nvSpPr>
          <p:spPr>
            <a:xfrm>
              <a:off x="993954" y="0"/>
              <a:ext cx="766794" cy="489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Pilot</a:t>
              </a:r>
            </a:p>
          </p:txBody>
        </p:sp>
        <p:sp>
          <p:nvSpPr>
            <p:cNvPr id="123" name="Technical partner"/>
            <p:cNvSpPr txBox="1"/>
            <p:nvPr/>
          </p:nvSpPr>
          <p:spPr>
            <a:xfrm>
              <a:off x="2923282" y="0"/>
              <a:ext cx="2577664" cy="489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Technical partner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ur 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role</a:t>
            </a:r>
          </a:p>
        </p:txBody>
      </p:sp>
      <p:sp>
        <p:nvSpPr>
          <p:cNvPr id="127" name="Oval"/>
          <p:cNvSpPr/>
          <p:nvPr/>
        </p:nvSpPr>
        <p:spPr>
          <a:xfrm>
            <a:off x="5297437" y="2212985"/>
            <a:ext cx="3200214" cy="3193147"/>
          </a:xfrm>
          <a:prstGeom prst="ellipse">
            <a:avLst/>
          </a:prstGeom>
          <a:solidFill>
            <a:srgbClr val="6B7988">
              <a:alpha val="80000"/>
            </a:srgbClr>
          </a:solidFill>
          <a:ln w="12700">
            <a:solidFill>
              <a:srgbClr val="FFFFFF">
                <a:alpha val="80000"/>
              </a:srgbClr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" name="Oval"/>
          <p:cNvSpPr/>
          <p:nvPr/>
        </p:nvSpPr>
        <p:spPr>
          <a:xfrm>
            <a:off x="2963990" y="2212985"/>
            <a:ext cx="3200215" cy="3193148"/>
          </a:xfrm>
          <a:prstGeom prst="ellipse">
            <a:avLst/>
          </a:prstGeom>
          <a:solidFill>
            <a:srgbClr val="FC6721">
              <a:alpha val="80000"/>
            </a:srgbClr>
          </a:solidFill>
          <a:ln w="12700">
            <a:solidFill>
              <a:srgbClr val="FFFFFF">
                <a:alpha val="80000"/>
              </a:srgbClr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" name="Oval"/>
          <p:cNvSpPr/>
          <p:nvPr/>
        </p:nvSpPr>
        <p:spPr>
          <a:xfrm>
            <a:off x="841189" y="2212985"/>
            <a:ext cx="3200214" cy="3193147"/>
          </a:xfrm>
          <a:prstGeom prst="ellipse">
            <a:avLst/>
          </a:prstGeom>
          <a:solidFill>
            <a:srgbClr val="81B811">
              <a:alpha val="80000"/>
            </a:srgbClr>
          </a:solidFill>
          <a:ln w="12700">
            <a:solidFill>
              <a:srgbClr val="FFFFFF">
                <a:alpha val="80000"/>
              </a:srgbClr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" name="Trafford Pilot"/>
          <p:cNvSpPr txBox="1"/>
          <p:nvPr/>
        </p:nvSpPr>
        <p:spPr>
          <a:xfrm>
            <a:off x="2368081" y="1271318"/>
            <a:ext cx="1756013" cy="48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Trafford Pilot</a:t>
            </a:r>
          </a:p>
        </p:txBody>
      </p:sp>
      <p:sp>
        <p:nvSpPr>
          <p:cNvPr id="131" name="Technical partner"/>
          <p:cNvSpPr txBox="1"/>
          <p:nvPr/>
        </p:nvSpPr>
        <p:spPr>
          <a:xfrm>
            <a:off x="5887273" y="1271318"/>
            <a:ext cx="2577664" cy="48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Technical partner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816" y="4740820"/>
            <a:ext cx="1210564" cy="40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4422" y="4697622"/>
            <a:ext cx="973748" cy="489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wirrl.png" descr="swirr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4058" y="4508148"/>
            <a:ext cx="1586971" cy="86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-creation"/>
          <p:cNvSpPr txBox="1"/>
          <p:nvPr/>
        </p:nvSpPr>
        <p:spPr>
          <a:xfrm>
            <a:off x="3416200" y="3154679"/>
            <a:ext cx="2311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spc="100" sz="2800">
                <a:solidFill>
                  <a:srgbClr val="0080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Co-creation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trafford-oct-workshop-image3-2017.jpg" descr="trafford-oct-workshop-image3-20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- Interactive maps and char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- Interactive maps and charts</a:t>
            </a:r>
          </a:p>
          <a:p>
            <a:pPr marL="0" indent="0"/>
            <a:r>
              <a:t>- Benchmarking</a:t>
            </a:r>
          </a:p>
          <a:p>
            <a:pPr marL="0" indent="0"/>
            <a:r>
              <a:t>- Data download</a:t>
            </a:r>
          </a:p>
        </p:txBody>
      </p:sp>
      <p:sp>
        <p:nvSpPr>
          <p:cNvPr id="141" name="Wish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Wish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-creation: SWIRR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Co-creation: SWIRRL</a:t>
            </a:r>
          </a:p>
        </p:txBody>
      </p:sp>
      <p:pic>
        <p:nvPicPr>
          <p:cNvPr id="144" name="GM_datastore.png" descr="GM_datast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0466" y="2072808"/>
            <a:ext cx="3066141" cy="2868530"/>
          </a:xfrm>
          <a:prstGeom prst="rect">
            <a:avLst/>
          </a:prstGeom>
          <a:ln w="6350">
            <a:solidFill>
              <a:srgbClr val="797979"/>
            </a:solidFill>
          </a:ln>
        </p:spPr>
      </p:pic>
      <p:pic>
        <p:nvPicPr>
          <p:cNvPr id="145" name="CubiQL.png" descr="CubiQ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804" y="2074681"/>
            <a:ext cx="4346462" cy="2864784"/>
          </a:xfrm>
          <a:prstGeom prst="rect">
            <a:avLst/>
          </a:prstGeom>
          <a:ln w="6350">
            <a:solidFill>
              <a:srgbClr val="797979"/>
            </a:solidFill>
          </a:ln>
        </p:spPr>
      </p:pic>
      <p:sp>
        <p:nvSpPr>
          <p:cNvPr id="146" name="CubiQL"/>
          <p:cNvSpPr txBox="1"/>
          <p:nvPr/>
        </p:nvSpPr>
        <p:spPr>
          <a:xfrm>
            <a:off x="837000" y="1640195"/>
            <a:ext cx="79311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CubiQL</a:t>
            </a:r>
          </a:p>
        </p:txBody>
      </p:sp>
      <p:sp>
        <p:nvSpPr>
          <p:cNvPr id="147" name="GM DataStore"/>
          <p:cNvSpPr txBox="1"/>
          <p:nvPr/>
        </p:nvSpPr>
        <p:spPr>
          <a:xfrm>
            <a:off x="5285431" y="1640195"/>
            <a:ext cx="140281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GM DataStore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ngles">
  <a:themeElements>
    <a:clrScheme name="Angl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0000FF"/>
      </a:hlink>
      <a:folHlink>
        <a:srgbClr val="FF00FF"/>
      </a:folHlink>
    </a:clrScheme>
    <a:fontScheme name="Angl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ngles">
  <a:themeElements>
    <a:clrScheme name="Angl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0000FF"/>
      </a:hlink>
      <a:folHlink>
        <a:srgbClr val="FF00FF"/>
      </a:folHlink>
    </a:clrScheme>
    <a:fontScheme name="Angl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